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3" r:id="rId4"/>
    <p:sldId id="282" r:id="rId5"/>
    <p:sldId id="285" r:id="rId6"/>
    <p:sldId id="277" r:id="rId7"/>
    <p:sldId id="301" r:id="rId8"/>
    <p:sldId id="302" r:id="rId9"/>
    <p:sldId id="299" r:id="rId10"/>
    <p:sldId id="305" r:id="rId11"/>
    <p:sldId id="303" r:id="rId12"/>
    <p:sldId id="304" r:id="rId13"/>
    <p:sldId id="290" r:id="rId14"/>
    <p:sldId id="291" r:id="rId15"/>
    <p:sldId id="270" r:id="rId16"/>
    <p:sldId id="288" r:id="rId17"/>
    <p:sldId id="298" r:id="rId18"/>
    <p:sldId id="283" r:id="rId19"/>
    <p:sldId id="300" r:id="rId20"/>
    <p:sldId id="295" r:id="rId21"/>
  </p:sldIdLst>
  <p:sldSz cx="12192000" cy="6858000"/>
  <p:notesSz cx="7099300" cy="10234613"/>
  <p:custDataLst>
    <p:tags r:id="rId2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3EA0C0B1-370A-4908-9422-4707B25FAB32}">
          <p14:sldIdLst>
            <p14:sldId id="256"/>
            <p14:sldId id="257"/>
            <p14:sldId id="273"/>
            <p14:sldId id="282"/>
            <p14:sldId id="285"/>
            <p14:sldId id="277"/>
            <p14:sldId id="301"/>
            <p14:sldId id="302"/>
            <p14:sldId id="299"/>
            <p14:sldId id="305"/>
            <p14:sldId id="303"/>
            <p14:sldId id="304"/>
            <p14:sldId id="290"/>
            <p14:sldId id="291"/>
            <p14:sldId id="270"/>
            <p14:sldId id="288"/>
            <p14:sldId id="298"/>
            <p14:sldId id="283"/>
            <p14:sldId id="300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wi" initials="H" lastIdx="1" clrIdx="0">
    <p:extLst>
      <p:ext uri="{19B8F6BF-5375-455C-9EA6-DF929625EA0E}">
        <p15:presenceInfo xmlns:p15="http://schemas.microsoft.com/office/powerpoint/2012/main" userId="Hiw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6408" autoAdjust="0"/>
  </p:normalViewPr>
  <p:slideViewPr>
    <p:cSldViewPr>
      <p:cViewPr varScale="1">
        <p:scale>
          <a:sx n="63" d="100"/>
          <a:sy n="63" d="100"/>
        </p:scale>
        <p:origin x="758" y="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wi\Desktop\Hiwi-Aufgaben\Euromech\Daten%20Eurome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wi\Desktop\Hiwi-Aufgaben\Buchhaltung,%20Berns\Euromech\Daten%20Euromech%20Officer's%20Meeting%202021%202021060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iwi\Desktop\Hiwi-Aufgaben\Buchhaltung,%20Berns\Euromech\Daten%20Euromech%20Officer's%20Meeting%202021%202021060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iwi\Desktop\Hiwi-Aufgaben\Buchhaltung,%20Berns\Euromech\Daten%20Euromech%20Officer's%20Meeting%202021%202021060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iwi\Desktop\Kopie%20Balance%20Statement%20Euromech_2021_202109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1"/>
          <c:showCatName val="1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b"/>
      <c:layout>
        <c:manualLayout>
          <c:xMode val="edge"/>
          <c:yMode val="edge"/>
          <c:x val="2.1199255813572727E-2"/>
          <c:y val="0.86750798113935057"/>
          <c:w val="0.9668839378788231"/>
          <c:h val="0.11693002248116223"/>
        </c:manualLayout>
      </c:layout>
      <c:overlay val="0"/>
      <c:txPr>
        <a:bodyPr/>
        <a:lstStyle/>
        <a:p>
          <a:pPr>
            <a:defRPr sz="1600" baseline="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Members</a:t>
            </a:r>
            <a:r>
              <a:rPr lang="en-US" sz="3200" baseline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Affiliated Societies</a:t>
            </a:r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c:rich>
      </c:tx>
      <c:layout>
        <c:manualLayout>
          <c:xMode val="edge"/>
          <c:yMode val="edge"/>
          <c:x val="0.1453207122285558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1574896011987164"/>
          <c:y val="0.155297789008953"/>
          <c:w val="0.39506525909133589"/>
          <c:h val="0.8052198162729659"/>
        </c:manualLayout>
      </c:layout>
      <c:pieChart>
        <c:varyColors val="1"/>
        <c:ser>
          <c:idx val="0"/>
          <c:order val="0"/>
          <c:explosion val="15"/>
          <c:dLbls>
            <c:dLbl>
              <c:idx val="1"/>
              <c:layout>
                <c:manualLayout>
                  <c:x val="5.1394903762029744E-2"/>
                  <c:y val="4.82750072907553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E4-4F79-AAB0-66D1407A6792}"/>
                </c:ext>
              </c:extLst>
            </c:dLbl>
            <c:dLbl>
              <c:idx val="6"/>
              <c:layout>
                <c:manualLayout>
                  <c:x val="2.129045748309751E-3"/>
                  <c:y val="-1.822991415952101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E4-4F79-AAB0-66D1407A6792}"/>
                </c:ext>
              </c:extLst>
            </c:dLbl>
            <c:dLbl>
              <c:idx val="10"/>
              <c:layout>
                <c:manualLayout>
                  <c:x val="9.3952998810303681E-2"/>
                  <c:y val="-8.481601175987153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E4-4F79-AAB0-66D1407A6792}"/>
                </c:ext>
              </c:extLst>
            </c:dLbl>
            <c:dLbl>
              <c:idx val="11"/>
              <c:layout>
                <c:manualLayout>
                  <c:x val="0.10105207048151242"/>
                  <c:y val="-2.65562647796062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0D-4DFF-8832-966DF39C9D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'Data Presentation'!$R$54:$R$65</c:f>
              <c:strCache>
                <c:ptCount val="12"/>
                <c:pt idx="0">
                  <c:v>AFM-AUM</c:v>
                </c:pt>
                <c:pt idx="1">
                  <c:v>AIMETA</c:v>
                </c:pt>
                <c:pt idx="2">
                  <c:v>CSM-Indiv.</c:v>
                </c:pt>
                <c:pt idx="3">
                  <c:v>CSM-Inst.</c:v>
                </c:pt>
                <c:pt idx="4">
                  <c:v>GAMM</c:v>
                </c:pt>
                <c:pt idx="5">
                  <c:v>IMA</c:v>
                </c:pt>
                <c:pt idx="6">
                  <c:v>MECAMAT</c:v>
                </c:pt>
                <c:pt idx="7">
                  <c:v>SEMTA</c:v>
                </c:pt>
                <c:pt idx="8">
                  <c:v>SSM</c:v>
                </c:pt>
                <c:pt idx="9">
                  <c:v>BNCTAM</c:v>
                </c:pt>
                <c:pt idx="10">
                  <c:v>NMC</c:v>
                </c:pt>
                <c:pt idx="11">
                  <c:v>APMTAC</c:v>
                </c:pt>
              </c:strCache>
            </c:strRef>
          </c:cat>
          <c:val>
            <c:numRef>
              <c:f>'Data Presentation'!$S$54:$S$65</c:f>
              <c:numCache>
                <c:formatCode>General</c:formatCode>
                <c:ptCount val="12"/>
                <c:pt idx="0">
                  <c:v>929</c:v>
                </c:pt>
                <c:pt idx="1">
                  <c:v>181</c:v>
                </c:pt>
                <c:pt idx="2">
                  <c:v>20</c:v>
                </c:pt>
                <c:pt idx="3">
                  <c:v>5</c:v>
                </c:pt>
                <c:pt idx="4">
                  <c:v>304</c:v>
                </c:pt>
                <c:pt idx="5">
                  <c:v>57</c:v>
                </c:pt>
                <c:pt idx="6">
                  <c:v>109</c:v>
                </c:pt>
                <c:pt idx="7">
                  <c:v>40</c:v>
                </c:pt>
                <c:pt idx="8">
                  <c:v>52</c:v>
                </c:pt>
                <c:pt idx="9">
                  <c:v>26</c:v>
                </c:pt>
                <c:pt idx="10">
                  <c:v>24</c:v>
                </c:pt>
                <c:pt idx="1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E4-4F79-AAB0-66D1407A6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Balance Status Development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  <a:ln>
              <a:solidFill>
                <a:schemeClr val="tx1"/>
              </a:solidFill>
            </a:ln>
            <a:effectLst/>
          </c:spPr>
          <c:invertIfNegative val="1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Graphs!$AC$54:$AC$58</c:f>
              <c:numCache>
                <c:formatCode>m/d/yyyy</c:formatCode>
                <c:ptCount val="5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  <c:pt idx="4">
                  <c:v>44927</c:v>
                </c:pt>
              </c:numCache>
            </c:numRef>
          </c:cat>
          <c:val>
            <c:numRef>
              <c:f>Graphs!$AD$54:$AD$58</c:f>
              <c:numCache>
                <c:formatCode>_("€"* #,##0.00_);_("€"* \(#,##0.00\);_("€"* "-"??_);_(@_)</c:formatCode>
                <c:ptCount val="5"/>
                <c:pt idx="0">
                  <c:v>124983.12</c:v>
                </c:pt>
                <c:pt idx="1">
                  <c:v>117180.62</c:v>
                </c:pt>
                <c:pt idx="2">
                  <c:v>112367.56</c:v>
                </c:pt>
                <c:pt idx="3">
                  <c:v>106604.17</c:v>
                </c:pt>
                <c:pt idx="4">
                  <c:v>135406.85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tx1"/>
                    </a:solidFill>
                  </a:ln>
                  <a:effectLst/>
                </c14:spPr>
              </c14:invertSolidFillFmt>
            </c:ext>
            <c:ext xmlns:c16="http://schemas.microsoft.com/office/drawing/2014/chart" uri="{C3380CC4-5D6E-409C-BE32-E72D297353CC}">
              <c16:uniqueId val="{00000000-4065-4575-AFD0-DC881968A4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45843056"/>
        <c:axId val="445842728"/>
      </c:barChart>
      <c:dateAx>
        <c:axId val="44584305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defRPr>
            </a:pPr>
            <a:endParaRPr lang="it-IT"/>
          </a:p>
        </c:txPr>
        <c:crossAx val="445842728"/>
        <c:crosses val="autoZero"/>
        <c:auto val="1"/>
        <c:lblOffset val="100"/>
        <c:baseTimeUnit val="years"/>
      </c:dateAx>
      <c:valAx>
        <c:axId val="445842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45843056"/>
        <c:crosses val="autoZero"/>
        <c:crossBetween val="between"/>
      </c:valAx>
      <c:spPr>
        <a:noFill/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39222983501693E-17"/>
                  <c:y val="8.95502351590564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3E-4965-A148-FED361E4111E}"/>
                </c:ext>
              </c:extLst>
            </c:dLbl>
            <c:dLbl>
              <c:idx val="1"/>
              <c:layout>
                <c:manualLayout>
                  <c:x val="0"/>
                  <c:y val="1.2609078789225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3E-4965-A148-FED361E4111E}"/>
                </c:ext>
              </c:extLst>
            </c:dLbl>
            <c:dLbl>
              <c:idx val="2"/>
              <c:layout>
                <c:manualLayout>
                  <c:x val="-1.7123232262218977E-3"/>
                  <c:y val="-1.28582093572094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3E-4965-A148-FED361E4111E}"/>
                </c:ext>
              </c:extLst>
            </c:dLbl>
            <c:dLbl>
              <c:idx val="3"/>
              <c:layout>
                <c:manualLayout>
                  <c:x val="1.7123232262218977E-3"/>
                  <c:y val="2.46374140247043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E-4965-A148-FED361E4111E}"/>
                </c:ext>
              </c:extLst>
            </c:dLbl>
            <c:dLbl>
              <c:idx val="4"/>
              <c:layout>
                <c:manualLayout>
                  <c:x val="6.8492929048874652E-3"/>
                  <c:y val="8.4973723458335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3E-4965-A148-FED361E411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Presentation'!$AC$24:$AC$28</c:f>
              <c:strCache>
                <c:ptCount val="5"/>
                <c:pt idx="0">
                  <c:v>Credit Card</c:v>
                </c:pt>
                <c:pt idx="1">
                  <c:v>Bank Transfer</c:v>
                </c:pt>
                <c:pt idx="2">
                  <c:v>Affiliation</c:v>
                </c:pt>
                <c:pt idx="3">
                  <c:v>At Event</c:v>
                </c:pt>
                <c:pt idx="4">
                  <c:v>Sum</c:v>
                </c:pt>
              </c:strCache>
            </c:strRef>
          </c:cat>
          <c:val>
            <c:numRef>
              <c:f>'Data Presentation'!$AD$24:$AD$28</c:f>
              <c:numCache>
                <c:formatCode>_("€"* #,##0.00_);_("€"* \(#,##0.00\);_("€"* "-"??_);_(@_)</c:formatCode>
                <c:ptCount val="5"/>
                <c:pt idx="0">
                  <c:v>4410</c:v>
                </c:pt>
                <c:pt idx="1">
                  <c:v>480</c:v>
                </c:pt>
                <c:pt idx="2">
                  <c:v>12329</c:v>
                </c:pt>
                <c:pt idx="3">
                  <c:v>10470</c:v>
                </c:pt>
                <c:pt idx="4">
                  <c:v>27689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39-4B3B-89FC-4CAC96F0CF2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263936"/>
        <c:axId val="116275072"/>
      </c:barChart>
      <c:catAx>
        <c:axId val="116263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6275072"/>
        <c:crosses val="autoZero"/>
        <c:auto val="1"/>
        <c:lblAlgn val="ctr"/>
        <c:lblOffset val="100"/>
        <c:noMultiLvlLbl val="0"/>
      </c:catAx>
      <c:valAx>
        <c:axId val="11627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626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139222983501693E-17"/>
                  <c:y val="8.955023515905640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3E-4965-A148-FED361E4111E}"/>
                </c:ext>
              </c:extLst>
            </c:dLbl>
            <c:dLbl>
              <c:idx val="1"/>
              <c:layout>
                <c:manualLayout>
                  <c:x val="0"/>
                  <c:y val="1.260907878922534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3E-4965-A148-FED361E4111E}"/>
                </c:ext>
              </c:extLst>
            </c:dLbl>
            <c:dLbl>
              <c:idx val="2"/>
              <c:layout>
                <c:manualLayout>
                  <c:x val="-1.7123232262218977E-3"/>
                  <c:y val="-1.28582093572094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3E-4965-A148-FED361E4111E}"/>
                </c:ext>
              </c:extLst>
            </c:dLbl>
            <c:dLbl>
              <c:idx val="3"/>
              <c:layout>
                <c:manualLayout>
                  <c:x val="1.7123232262218977E-3"/>
                  <c:y val="2.463741402470432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3E-4965-A148-FED361E4111E}"/>
                </c:ext>
              </c:extLst>
            </c:dLbl>
            <c:dLbl>
              <c:idx val="4"/>
              <c:layout>
                <c:manualLayout>
                  <c:x val="6.8492929048874652E-3"/>
                  <c:y val="8.49737234583357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3E-4965-A148-FED361E411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Presentation'!$AC$24:$AC$28</c:f>
              <c:strCache>
                <c:ptCount val="5"/>
                <c:pt idx="0">
                  <c:v>Credit Card</c:v>
                </c:pt>
                <c:pt idx="1">
                  <c:v>Bank Transfer</c:v>
                </c:pt>
                <c:pt idx="2">
                  <c:v>Affiliation</c:v>
                </c:pt>
                <c:pt idx="3">
                  <c:v>At Event</c:v>
                </c:pt>
                <c:pt idx="4">
                  <c:v>Sum</c:v>
                </c:pt>
              </c:strCache>
            </c:strRef>
          </c:cat>
          <c:val>
            <c:numRef>
              <c:f>'Data Presentation'!$AH$24:$AH$28</c:f>
              <c:numCache>
                <c:formatCode>_("€"* #,##0.00_);_("€"* \(#,##0.00\);_("€"* "-"??_);_(@_)</c:formatCode>
                <c:ptCount val="5"/>
                <c:pt idx="0">
                  <c:v>3570</c:v>
                </c:pt>
                <c:pt idx="1">
                  <c:v>30</c:v>
                </c:pt>
                <c:pt idx="2">
                  <c:v>12704</c:v>
                </c:pt>
                <c:pt idx="3">
                  <c:v>18660</c:v>
                </c:pt>
                <c:pt idx="4">
                  <c:v>34964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39-4B3B-89FC-4CAC96F0CF2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6263936"/>
        <c:axId val="116275072"/>
      </c:barChart>
      <c:catAx>
        <c:axId val="116263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6275072"/>
        <c:crosses val="autoZero"/>
        <c:auto val="1"/>
        <c:lblAlgn val="ctr"/>
        <c:lblOffset val="100"/>
        <c:noMultiLvlLbl val="0"/>
      </c:catAx>
      <c:valAx>
        <c:axId val="116275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116263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Balance Status Development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Tabelle1!$B$2:$B$5</c:f>
              <c:numCache>
                <c:formatCode>m/d/yyyy</c:formatCode>
                <c:ptCount val="4"/>
                <c:pt idx="0">
                  <c:v>43466</c:v>
                </c:pt>
                <c:pt idx="1">
                  <c:v>43831</c:v>
                </c:pt>
                <c:pt idx="2">
                  <c:v>44197</c:v>
                </c:pt>
                <c:pt idx="3">
                  <c:v>44562</c:v>
                </c:pt>
              </c:numCache>
            </c:numRef>
          </c:cat>
          <c:val>
            <c:numRef>
              <c:f>Tabelle1!$C$2:$C$5</c:f>
              <c:numCache>
                <c:formatCode>_("€"* #,##0.00_);_("€"* \(#,##0.00\);_("€"* "-"??_);_(@_)</c:formatCode>
                <c:ptCount val="4"/>
                <c:pt idx="0">
                  <c:v>124983.12</c:v>
                </c:pt>
                <c:pt idx="1">
                  <c:v>117180.62</c:v>
                </c:pt>
                <c:pt idx="2">
                  <c:v>112367.56</c:v>
                </c:pt>
                <c:pt idx="3">
                  <c:v>106604.17000000001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4E-47C2-80FA-479AB0AD4F9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2466912"/>
        <c:axId val="232467240"/>
      </c:barChart>
      <c:dateAx>
        <c:axId val="232466912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it-IT"/>
          </a:p>
        </c:txPr>
        <c:crossAx val="232467240"/>
        <c:crosses val="autoZero"/>
        <c:auto val="1"/>
        <c:lblOffset val="100"/>
        <c:baseTimeUnit val="years"/>
      </c:dateAx>
      <c:valAx>
        <c:axId val="232467240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_(&quot;€&quot;* #,##0.00_);_(&quot;€&quot;* \(#,##0.00\);_(&quot;€&quot;* &quot;-&quot;??_);_(@_)" sourceLinked="1"/>
        <c:majorTickMark val="none"/>
        <c:minorTickMark val="none"/>
        <c:tickLblPos val="nextTo"/>
        <c:crossAx val="232466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8DF4EC-7167-48B0-A12D-B1CF696E79EE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DE"/>
        </a:p>
      </dgm:t>
    </dgm:pt>
    <dgm:pt modelId="{5A7A7155-B54F-4868-B354-5964041534D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de-DE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Individual Members [</a:t>
          </a:r>
          <a:r>
            <a:rPr lang="de-DE" sz="1800" b="1" i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12185</a:t>
          </a:r>
          <a:r>
            <a:rPr lang="de-DE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]</a:t>
          </a:r>
        </a:p>
      </dgm:t>
    </dgm:pt>
    <dgm:pt modelId="{30A00576-790A-4E1B-93AB-DE8547A8D7D2}" type="parTrans" cxnId="{BDF3F107-8050-4CBB-932B-22D3FAC5CAF3}">
      <dgm:prSet/>
      <dgm:spPr/>
      <dgm:t>
        <a:bodyPr/>
        <a:lstStyle/>
        <a:p>
          <a:endParaRPr lang="de-DE"/>
        </a:p>
      </dgm:t>
    </dgm:pt>
    <dgm:pt modelId="{5B4252FE-C981-473A-8CFF-3EE543FBCF32}" type="sibTrans" cxnId="{BDF3F107-8050-4CBB-932B-22D3FAC5CAF3}">
      <dgm:prSet/>
      <dgm:spPr/>
      <dgm:t>
        <a:bodyPr/>
        <a:lstStyle/>
        <a:p>
          <a:endParaRPr lang="de-DE"/>
        </a:p>
      </dgm:t>
    </dgm:pt>
    <dgm:pt modelId="{75482CFC-5F3D-4870-9BFA-ACF251DFAD73}">
      <dgm:prSet phldrT="[Text]" custT="1"/>
      <dgm:spPr>
        <a:solidFill>
          <a:srgbClr val="00B050"/>
        </a:solidFill>
      </dgm:spPr>
      <dgm:t>
        <a:bodyPr/>
        <a:lstStyle/>
        <a:p>
          <a:r>
            <a:rPr lang="de-DE" sz="1800" b="1" dirty="0" err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Active</a:t>
          </a:r>
          <a:r>
            <a:rPr lang="de-DE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Members [</a:t>
          </a:r>
          <a:r>
            <a:rPr lang="en-US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6567</a:t>
          </a:r>
          <a:r>
            <a:rPr lang="de-DE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]</a:t>
          </a:r>
        </a:p>
      </dgm:t>
    </dgm:pt>
    <dgm:pt modelId="{8DCF3023-CEC7-45B3-9856-5876288F46BA}" type="parTrans" cxnId="{D1C5002B-5BD0-491E-8C20-5881D7FCA144}">
      <dgm:prSet/>
      <dgm:spPr/>
      <dgm:t>
        <a:bodyPr/>
        <a:lstStyle/>
        <a:p>
          <a:endParaRPr lang="de-DE"/>
        </a:p>
      </dgm:t>
    </dgm:pt>
    <dgm:pt modelId="{524ABCD6-2F51-438D-9F8A-7D62FCD90035}" type="sibTrans" cxnId="{D1C5002B-5BD0-491E-8C20-5881D7FCA144}">
      <dgm:prSet/>
      <dgm:spPr/>
      <dgm:t>
        <a:bodyPr/>
        <a:lstStyle/>
        <a:p>
          <a:endParaRPr lang="de-DE"/>
        </a:p>
      </dgm:t>
    </dgm:pt>
    <dgm:pt modelId="{E2FE50CC-165E-46D2-9432-2FE157D0EA19}">
      <dgm:prSet phldrT="[Text]" custT="1"/>
      <dgm:spPr/>
      <dgm:t>
        <a:bodyPr/>
        <a:lstStyle/>
        <a:p>
          <a:r>
            <a:rPr lang="de-DE" sz="1800" b="1" dirty="0" err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Starting</a:t>
          </a:r>
          <a:r>
            <a:rPr lang="de-DE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Year 2022</a:t>
          </a:r>
          <a:br>
            <a:rPr lang="de-DE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</a:br>
          <a:r>
            <a:rPr lang="de-DE" sz="1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[201]</a:t>
          </a:r>
        </a:p>
      </dgm:t>
    </dgm:pt>
    <dgm:pt modelId="{1C716B22-145A-4E9E-A8A0-A75F28E9B2FC}" type="parTrans" cxnId="{6F9EE450-5987-4B73-A8D6-3FDB7CA53E98}">
      <dgm:prSet/>
      <dgm:spPr/>
      <dgm:t>
        <a:bodyPr/>
        <a:lstStyle/>
        <a:p>
          <a:endParaRPr lang="de-DE"/>
        </a:p>
      </dgm:t>
    </dgm:pt>
    <dgm:pt modelId="{9B85B4FA-B4D9-44B6-9755-77FB70E00B59}" type="sibTrans" cxnId="{6F9EE450-5987-4B73-A8D6-3FDB7CA53E98}">
      <dgm:prSet/>
      <dgm:spPr/>
      <dgm:t>
        <a:bodyPr/>
        <a:lstStyle/>
        <a:p>
          <a:endParaRPr lang="de-DE"/>
        </a:p>
      </dgm:t>
    </dgm:pt>
    <dgm:pt modelId="{C13B009B-89F7-4FFE-8350-BEB95AEE35C3}" type="pres">
      <dgm:prSet presAssocID="{DD8DF4EC-7167-48B0-A12D-B1CF696E79E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88DF57EA-0CDF-49CD-8ECC-4B44D3E87535}" type="pres">
      <dgm:prSet presAssocID="{DD8DF4EC-7167-48B0-A12D-B1CF696E79EE}" presName="comp1" presStyleCnt="0"/>
      <dgm:spPr/>
    </dgm:pt>
    <dgm:pt modelId="{53F5D237-5F9E-4A78-8028-7B5C9DD39394}" type="pres">
      <dgm:prSet presAssocID="{DD8DF4EC-7167-48B0-A12D-B1CF696E79EE}" presName="circle1" presStyleLbl="node1" presStyleIdx="0" presStyleCnt="3" custScaleX="105572"/>
      <dgm:spPr/>
      <dgm:t>
        <a:bodyPr/>
        <a:lstStyle/>
        <a:p>
          <a:endParaRPr lang="de-DE"/>
        </a:p>
      </dgm:t>
    </dgm:pt>
    <dgm:pt modelId="{5619BC69-2A44-42A8-A574-F78D1583B671}" type="pres">
      <dgm:prSet presAssocID="{DD8DF4EC-7167-48B0-A12D-B1CF696E79EE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49D9823-4E12-4499-85CB-F30AB62B7B2A}" type="pres">
      <dgm:prSet presAssocID="{DD8DF4EC-7167-48B0-A12D-B1CF696E79EE}" presName="comp2" presStyleCnt="0"/>
      <dgm:spPr/>
    </dgm:pt>
    <dgm:pt modelId="{1B77A6E8-10AA-4F60-BAA1-166E5713CF89}" type="pres">
      <dgm:prSet presAssocID="{DD8DF4EC-7167-48B0-A12D-B1CF696E79EE}" presName="circle2" presStyleLbl="node1" presStyleIdx="1" presStyleCnt="3" custScaleX="106793" custScaleY="95471" custLinFactNeighborX="-655" custLinFactNeighborY="2094"/>
      <dgm:spPr/>
      <dgm:t>
        <a:bodyPr/>
        <a:lstStyle/>
        <a:p>
          <a:endParaRPr lang="de-DE"/>
        </a:p>
      </dgm:t>
    </dgm:pt>
    <dgm:pt modelId="{AFD4613E-3327-4D40-AAA5-0FB879D471C8}" type="pres">
      <dgm:prSet presAssocID="{DD8DF4EC-7167-48B0-A12D-B1CF696E79EE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A929E6B-AB84-4C91-A25C-98740FED296D}" type="pres">
      <dgm:prSet presAssocID="{DD8DF4EC-7167-48B0-A12D-B1CF696E79EE}" presName="comp3" presStyleCnt="0"/>
      <dgm:spPr/>
    </dgm:pt>
    <dgm:pt modelId="{AC6FB8C3-B77C-48ED-93FD-3A9FB3BDD633}" type="pres">
      <dgm:prSet presAssocID="{DD8DF4EC-7167-48B0-A12D-B1CF696E79EE}" presName="circle3" presStyleLbl="node1" presStyleIdx="2" presStyleCnt="3" custScaleX="87496" custScaleY="81154" custLinFactNeighborX="-1345" custLinFactNeighborY="9423"/>
      <dgm:spPr/>
      <dgm:t>
        <a:bodyPr/>
        <a:lstStyle/>
        <a:p>
          <a:endParaRPr lang="de-DE"/>
        </a:p>
      </dgm:t>
    </dgm:pt>
    <dgm:pt modelId="{03C12628-D66C-450C-B278-A987B16ABBC7}" type="pres">
      <dgm:prSet presAssocID="{DD8DF4EC-7167-48B0-A12D-B1CF696E79EE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51FF9F1-FC10-4AE5-9AD9-115CF0CFCB5C}" type="presOf" srcId="{75482CFC-5F3D-4870-9BFA-ACF251DFAD73}" destId="{AFD4613E-3327-4D40-AAA5-0FB879D471C8}" srcOrd="1" destOrd="0" presId="urn:microsoft.com/office/officeart/2005/8/layout/venn2"/>
    <dgm:cxn modelId="{6F9EE450-5987-4B73-A8D6-3FDB7CA53E98}" srcId="{DD8DF4EC-7167-48B0-A12D-B1CF696E79EE}" destId="{E2FE50CC-165E-46D2-9432-2FE157D0EA19}" srcOrd="2" destOrd="0" parTransId="{1C716B22-145A-4E9E-A8A0-A75F28E9B2FC}" sibTransId="{9B85B4FA-B4D9-44B6-9755-77FB70E00B59}"/>
    <dgm:cxn modelId="{BDF3F107-8050-4CBB-932B-22D3FAC5CAF3}" srcId="{DD8DF4EC-7167-48B0-A12D-B1CF696E79EE}" destId="{5A7A7155-B54F-4868-B354-5964041534DD}" srcOrd="0" destOrd="0" parTransId="{30A00576-790A-4E1B-93AB-DE8547A8D7D2}" sibTransId="{5B4252FE-C981-473A-8CFF-3EE543FBCF32}"/>
    <dgm:cxn modelId="{D1C5002B-5BD0-491E-8C20-5881D7FCA144}" srcId="{DD8DF4EC-7167-48B0-A12D-B1CF696E79EE}" destId="{75482CFC-5F3D-4870-9BFA-ACF251DFAD73}" srcOrd="1" destOrd="0" parTransId="{8DCF3023-CEC7-45B3-9856-5876288F46BA}" sibTransId="{524ABCD6-2F51-438D-9F8A-7D62FCD90035}"/>
    <dgm:cxn modelId="{4993A1A7-3CE3-4E47-B109-6D2EB9B919D5}" type="presOf" srcId="{5A7A7155-B54F-4868-B354-5964041534DD}" destId="{53F5D237-5F9E-4A78-8028-7B5C9DD39394}" srcOrd="0" destOrd="0" presId="urn:microsoft.com/office/officeart/2005/8/layout/venn2"/>
    <dgm:cxn modelId="{E03E0F34-1A55-4590-A09E-5D73AC935F12}" type="presOf" srcId="{E2FE50CC-165E-46D2-9432-2FE157D0EA19}" destId="{03C12628-D66C-450C-B278-A987B16ABBC7}" srcOrd="1" destOrd="0" presId="urn:microsoft.com/office/officeart/2005/8/layout/venn2"/>
    <dgm:cxn modelId="{A8B6E11A-D98C-4211-9EE4-F7FEEF35407F}" type="presOf" srcId="{DD8DF4EC-7167-48B0-A12D-B1CF696E79EE}" destId="{C13B009B-89F7-4FFE-8350-BEB95AEE35C3}" srcOrd="0" destOrd="0" presId="urn:microsoft.com/office/officeart/2005/8/layout/venn2"/>
    <dgm:cxn modelId="{E46966B6-F88C-48AB-B7B7-0363D33F91B8}" type="presOf" srcId="{E2FE50CC-165E-46D2-9432-2FE157D0EA19}" destId="{AC6FB8C3-B77C-48ED-93FD-3A9FB3BDD633}" srcOrd="0" destOrd="0" presId="urn:microsoft.com/office/officeart/2005/8/layout/venn2"/>
    <dgm:cxn modelId="{A1E8E755-6C64-4BAC-B621-535605C43BF8}" type="presOf" srcId="{5A7A7155-B54F-4868-B354-5964041534DD}" destId="{5619BC69-2A44-42A8-A574-F78D1583B671}" srcOrd="1" destOrd="0" presId="urn:microsoft.com/office/officeart/2005/8/layout/venn2"/>
    <dgm:cxn modelId="{1557C4FA-A859-4882-9091-C047CC491731}" type="presOf" srcId="{75482CFC-5F3D-4870-9BFA-ACF251DFAD73}" destId="{1B77A6E8-10AA-4F60-BAA1-166E5713CF89}" srcOrd="0" destOrd="0" presId="urn:microsoft.com/office/officeart/2005/8/layout/venn2"/>
    <dgm:cxn modelId="{1D873B35-685F-4626-96BD-D7E2A842D9DE}" type="presParOf" srcId="{C13B009B-89F7-4FFE-8350-BEB95AEE35C3}" destId="{88DF57EA-0CDF-49CD-8ECC-4B44D3E87535}" srcOrd="0" destOrd="0" presId="urn:microsoft.com/office/officeart/2005/8/layout/venn2"/>
    <dgm:cxn modelId="{55E56F1A-0C72-487E-BEE2-437356954DA4}" type="presParOf" srcId="{88DF57EA-0CDF-49CD-8ECC-4B44D3E87535}" destId="{53F5D237-5F9E-4A78-8028-7B5C9DD39394}" srcOrd="0" destOrd="0" presId="urn:microsoft.com/office/officeart/2005/8/layout/venn2"/>
    <dgm:cxn modelId="{93F848F8-448B-4E84-B02A-4428D546486A}" type="presParOf" srcId="{88DF57EA-0CDF-49CD-8ECC-4B44D3E87535}" destId="{5619BC69-2A44-42A8-A574-F78D1583B671}" srcOrd="1" destOrd="0" presId="urn:microsoft.com/office/officeart/2005/8/layout/venn2"/>
    <dgm:cxn modelId="{1DA14AAD-F61B-4E25-AB2F-83CDC14716D1}" type="presParOf" srcId="{C13B009B-89F7-4FFE-8350-BEB95AEE35C3}" destId="{649D9823-4E12-4499-85CB-F30AB62B7B2A}" srcOrd="1" destOrd="0" presId="urn:microsoft.com/office/officeart/2005/8/layout/venn2"/>
    <dgm:cxn modelId="{1420B39B-86A2-4DCC-8017-45C594F213BE}" type="presParOf" srcId="{649D9823-4E12-4499-85CB-F30AB62B7B2A}" destId="{1B77A6E8-10AA-4F60-BAA1-166E5713CF89}" srcOrd="0" destOrd="0" presId="urn:microsoft.com/office/officeart/2005/8/layout/venn2"/>
    <dgm:cxn modelId="{EED742E8-3BC0-41DF-B853-8184C84491BE}" type="presParOf" srcId="{649D9823-4E12-4499-85CB-F30AB62B7B2A}" destId="{AFD4613E-3327-4D40-AAA5-0FB879D471C8}" srcOrd="1" destOrd="0" presId="urn:microsoft.com/office/officeart/2005/8/layout/venn2"/>
    <dgm:cxn modelId="{00279C67-ECA6-48A1-8A1F-1A2653371510}" type="presParOf" srcId="{C13B009B-89F7-4FFE-8350-BEB95AEE35C3}" destId="{6A929E6B-AB84-4C91-A25C-98740FED296D}" srcOrd="2" destOrd="0" presId="urn:microsoft.com/office/officeart/2005/8/layout/venn2"/>
    <dgm:cxn modelId="{EE69C257-75F2-46F1-8702-1B808416E6D4}" type="presParOf" srcId="{6A929E6B-AB84-4C91-A25C-98740FED296D}" destId="{AC6FB8C3-B77C-48ED-93FD-3A9FB3BDD633}" srcOrd="0" destOrd="0" presId="urn:microsoft.com/office/officeart/2005/8/layout/venn2"/>
    <dgm:cxn modelId="{EF5AF602-4C4C-4697-986D-03F40E0F7A76}" type="presParOf" srcId="{6A929E6B-AB84-4C91-A25C-98740FED296D}" destId="{03C12628-D66C-450C-B278-A987B16ABBC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F5D237-5F9E-4A78-8028-7B5C9DD39394}">
      <dsp:nvSpPr>
        <dsp:cNvPr id="0" name=""/>
        <dsp:cNvSpPr/>
      </dsp:nvSpPr>
      <dsp:spPr>
        <a:xfrm>
          <a:off x="1288127" y="0"/>
          <a:ext cx="4840569" cy="4585088"/>
        </a:xfrm>
        <a:prstGeom prst="ellips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Individual Members [</a:t>
          </a:r>
          <a:r>
            <a:rPr lang="de-DE" sz="1800" b="1" i="0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12185</a:t>
          </a:r>
          <a:r>
            <a:rPr lang="de-DE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]</a:t>
          </a:r>
        </a:p>
      </dsp:txBody>
      <dsp:txXfrm>
        <a:off x="2862522" y="229254"/>
        <a:ext cx="1691778" cy="687763"/>
      </dsp:txXfrm>
    </dsp:sp>
    <dsp:sp modelId="{1B77A6E8-10AA-4F60-BAA1-166E5713CF89}">
      <dsp:nvSpPr>
        <dsp:cNvPr id="0" name=""/>
        <dsp:cNvSpPr/>
      </dsp:nvSpPr>
      <dsp:spPr>
        <a:xfrm>
          <a:off x="1849680" y="1296152"/>
          <a:ext cx="3672414" cy="3283072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Active</a:t>
          </a:r>
          <a:r>
            <a:rPr lang="de-DE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Members [</a:t>
          </a:r>
          <a:r>
            <a:rPr lang="en-US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6567</a:t>
          </a:r>
          <a:r>
            <a:rPr lang="de-DE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]</a:t>
          </a:r>
        </a:p>
      </dsp:txBody>
      <dsp:txXfrm>
        <a:off x="2830215" y="1501344"/>
        <a:ext cx="1711345" cy="615576"/>
      </dsp:txXfrm>
    </dsp:sp>
    <dsp:sp modelId="{AC6FB8C3-B77C-48ED-93FD-3A9FB3BDD633}">
      <dsp:nvSpPr>
        <dsp:cNvPr id="0" name=""/>
        <dsp:cNvSpPr/>
      </dsp:nvSpPr>
      <dsp:spPr>
        <a:xfrm>
          <a:off x="2674635" y="2724596"/>
          <a:ext cx="2005884" cy="18604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dirty="0" err="1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Starting</a:t>
          </a:r>
          <a:r>
            <a:rPr lang="de-DE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 Year 2022</a:t>
          </a:r>
          <a:br>
            <a:rPr lang="de-DE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</a:br>
          <a:r>
            <a:rPr lang="de-DE" sz="1800" b="1" kern="1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rPr>
            <a:t>[201]</a:t>
          </a:r>
        </a:p>
      </dsp:txBody>
      <dsp:txXfrm>
        <a:off x="2968390" y="3189719"/>
        <a:ext cx="1418374" cy="930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FB15EB74-D573-486A-BAF0-17E055B7F04E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01816327-2662-4FD8-B136-D4B5091601C5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7179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/>
          <a:lstStyle>
            <a:lvl1pPr algn="r">
              <a:defRPr sz="1200"/>
            </a:lvl1pPr>
          </a:lstStyle>
          <a:p>
            <a:fld id="{5FDD3DD0-1107-4FD2-8350-7E1E531E199A}" type="datetimeFigureOut">
              <a:rPr lang="de-DE" smtClean="0"/>
              <a:t>05.04.2023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06" tIns="47453" rIns="94906" bIns="4745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4906" tIns="47453" rIns="94906" bIns="47453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906" tIns="47453" rIns="94906" bIns="47453" rtlCol="0" anchor="b"/>
          <a:lstStyle>
            <a:lvl1pPr algn="r">
              <a:defRPr sz="1200"/>
            </a:lvl1pPr>
          </a:lstStyle>
          <a:p>
            <a:fld id="{F4F7D4D8-34B7-421D-9623-E537D8EBE27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269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7D4D8-34B7-421D-9623-E537D8EBE279}" type="slidenum">
              <a:rPr lang="de-DE" smtClean="0"/>
              <a:t>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9130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7D4D8-34B7-421D-9623-E537D8EBE27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223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7D4D8-34B7-421D-9623-E537D8EBE27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271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7D4D8-34B7-421D-9623-E537D8EBE27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26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7D4D8-34B7-421D-9623-E537D8EBE27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271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7D4D8-34B7-421D-9623-E537D8EBE279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708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7D4D8-34B7-421D-9623-E537D8EBE279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8540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C9E08-6E9B-437F-8408-B1785A105719}" type="datetime1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503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D9928-E58C-4726-AB7B-722175B96C86}" type="datetime1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116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C4EF2-CA3C-41B8-B6E8-E962E96B9632}" type="datetime1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756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F5B78-050C-4E24-90BB-32589C11FB94}" type="datetime1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188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086F0-C898-444D-8DD0-856A6298F564}" type="datetime1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72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CCD20-DD06-4F40-BF56-54BED02098B8}" type="datetime1">
              <a:rPr lang="de-DE" smtClean="0"/>
              <a:t>05.04.2023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98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6682A-6ED7-4D8A-9CA3-DB71AE9E65FB}" type="datetime1">
              <a:rPr lang="de-DE" smtClean="0"/>
              <a:t>05.04.2023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6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A1F6-1C04-4764-B346-B426902B4BBB}" type="datetime1">
              <a:rPr lang="de-DE" smtClean="0"/>
              <a:t>05.04.2023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68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D56A-7FFD-4250-AAB3-AFDED3A4C859}" type="datetime1">
              <a:rPr lang="de-DE" smtClean="0"/>
              <a:t>05.04.2023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751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A1483-0BF1-4B77-941F-46786062A846}" type="datetime1">
              <a:rPr lang="de-DE" smtClean="0"/>
              <a:t>05.04.2023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61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E18E3-4027-4EFF-8570-F38D5964EF26}" type="datetime1">
              <a:rPr lang="de-DE" smtClean="0"/>
              <a:t>05.04.2023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44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99E63-DD76-4900-87B5-F11A75135C6F}" type="datetime1">
              <a:rPr lang="de-DE" smtClean="0"/>
              <a:t>05.04.2023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B2827-6B13-41C5-A3CE-FC5D6DE4983F}" type="slidenum">
              <a:rPr lang="de-DE" smtClean="0"/>
              <a:t>‹N›</a:t>
            </a:fld>
            <a:endParaRPr 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143340" y="116632"/>
            <a:ext cx="11617291" cy="6624736"/>
            <a:chOff x="107504" y="116632"/>
            <a:chExt cx="8712968" cy="662473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16632"/>
              <a:ext cx="1524000" cy="1735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Gerade Verbindung 8"/>
            <p:cNvCxnSpPr/>
            <p:nvPr/>
          </p:nvCxnSpPr>
          <p:spPr>
            <a:xfrm>
              <a:off x="1691680" y="188640"/>
              <a:ext cx="0" cy="65527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>
              <a:off x="107504" y="6093296"/>
              <a:ext cx="8712968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326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248844" y="1700811"/>
            <a:ext cx="6694512" cy="866527"/>
          </a:xfrm>
        </p:spPr>
        <p:txBody>
          <a:bodyPr>
            <a:normAutofit fontScale="90000"/>
          </a:bodyPr>
          <a:lstStyle/>
          <a:p>
            <a:r>
              <a:rPr lang="en-US" sz="53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European Mechanics Society</a:t>
            </a:r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de-DE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791744" y="3501008"/>
            <a:ext cx="5608712" cy="17526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Council </a:t>
            </a:r>
            <a:r>
              <a:rPr lang="en-US" sz="3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Meeting</a:t>
            </a:r>
          </a:p>
          <a:p>
            <a:r>
              <a:rPr lang="de-DE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Paris, France</a:t>
            </a:r>
          </a:p>
          <a:p>
            <a:r>
              <a:rPr lang="de-DE" sz="3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 April 2023</a:t>
            </a:r>
            <a:endParaRPr lang="en-US" sz="3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19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35338" y="260648"/>
            <a:ext cx="7776864" cy="1143000"/>
          </a:xfrm>
        </p:spPr>
        <p:txBody>
          <a:bodyPr/>
          <a:lstStyle/>
          <a:p>
            <a:r>
              <a:rPr lang="de-DE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Conferences</a:t>
            </a:r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2023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9</a:t>
            </a:fld>
            <a:endParaRPr lang="de-DE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792659"/>
              </p:ext>
            </p:extLst>
          </p:nvPr>
        </p:nvGraphicFramePr>
        <p:xfrm>
          <a:off x="2711624" y="1844824"/>
          <a:ext cx="9024292" cy="2718953"/>
        </p:xfrm>
        <a:graphic>
          <a:graphicData uri="http://schemas.openxmlformats.org/drawingml/2006/table">
            <a:tbl>
              <a:tblPr/>
              <a:tblGrid>
                <a:gridCol w="1463452">
                  <a:extLst>
                    <a:ext uri="{9D8B030D-6E8A-4147-A177-3AD203B41FA5}">
                      <a16:colId xmlns:a16="http://schemas.microsoft.com/office/drawing/2014/main" val="1089560435"/>
                    </a:ext>
                  </a:extLst>
                </a:gridCol>
                <a:gridCol w="1636027">
                  <a:extLst>
                    <a:ext uri="{9D8B030D-6E8A-4147-A177-3AD203B41FA5}">
                      <a16:colId xmlns:a16="http://schemas.microsoft.com/office/drawing/2014/main" val="1632788409"/>
                    </a:ext>
                  </a:extLst>
                </a:gridCol>
                <a:gridCol w="1316301">
                  <a:extLst>
                    <a:ext uri="{9D8B030D-6E8A-4147-A177-3AD203B41FA5}">
                      <a16:colId xmlns:a16="http://schemas.microsoft.com/office/drawing/2014/main" val="322732045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478527581"/>
                    </a:ext>
                  </a:extLst>
                </a:gridCol>
                <a:gridCol w="1413377">
                  <a:extLst>
                    <a:ext uri="{9D8B030D-6E8A-4147-A177-3AD203B41FA5}">
                      <a16:colId xmlns:a16="http://schemas.microsoft.com/office/drawing/2014/main" val="3185511753"/>
                    </a:ext>
                  </a:extLst>
                </a:gridCol>
                <a:gridCol w="1826983">
                  <a:extLst>
                    <a:ext uri="{9D8B030D-6E8A-4147-A177-3AD203B41FA5}">
                      <a16:colId xmlns:a16="http://schemas.microsoft.com/office/drawing/2014/main" val="651515903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Standard Support Euromech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Chairperson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85524"/>
                  </a:ext>
                </a:extLst>
              </a:tr>
              <a:tr h="142280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ETC18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18th European Turbulence Conference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04 - 08 September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Valencia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Hoyas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0571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36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Diagramm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7922502"/>
              </p:ext>
            </p:extLst>
          </p:nvPr>
        </p:nvGraphicFramePr>
        <p:xfrm>
          <a:off x="2927648" y="188640"/>
          <a:ext cx="8280919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10</a:t>
            </a:fld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</p:spTree>
    <p:extLst>
      <p:ext uri="{BB962C8B-B14F-4D97-AF65-F5344CB8AC3E}">
        <p14:creationId xmlns:p14="http://schemas.microsoft.com/office/powerpoint/2010/main" val="234968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pic>
        <p:nvPicPr>
          <p:cNvPr id="12" name="Grafik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0" y="116632"/>
            <a:ext cx="5544616" cy="5906421"/>
          </a:xfrm>
          <a:prstGeom prst="rect">
            <a:avLst/>
          </a:prstGeom>
        </p:spPr>
      </p:pic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405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816" y="116632"/>
            <a:ext cx="5184576" cy="5838940"/>
          </a:xfrm>
          <a:prstGeom prst="rect">
            <a:avLst/>
          </a:prstGeom>
        </p:spPr>
      </p:pic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317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1824" y="128399"/>
            <a:ext cx="5256584" cy="5815995"/>
          </a:xfrm>
          <a:prstGeom prst="rect">
            <a:avLst/>
          </a:prstGeom>
        </p:spPr>
      </p:pic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2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4367808" y="1844824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Thank you very much for your attention!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50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15683" y="274638"/>
            <a:ext cx="7416825" cy="1143000"/>
          </a:xfrm>
        </p:spPr>
        <p:txBody>
          <a:bodyPr/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de-DE" dirty="0"/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855599"/>
              </p:ext>
            </p:extLst>
          </p:nvPr>
        </p:nvGraphicFramePr>
        <p:xfrm>
          <a:off x="3215681" y="1340768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hteck 7"/>
          <p:cNvSpPr/>
          <p:nvPr/>
        </p:nvSpPr>
        <p:spPr>
          <a:xfrm>
            <a:off x="192360" y="4797152"/>
            <a:ext cx="1763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092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15683" y="274638"/>
            <a:ext cx="7416825" cy="1143000"/>
          </a:xfrm>
        </p:spPr>
        <p:txBody>
          <a:bodyPr/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de-DE" dirty="0"/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graphicFrame>
        <p:nvGraphicFramePr>
          <p:cNvPr id="6" name="Diagram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812188"/>
              </p:ext>
            </p:extLst>
          </p:nvPr>
        </p:nvGraphicFramePr>
        <p:xfrm>
          <a:off x="3215681" y="1340768"/>
          <a:ext cx="741682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hteck 7"/>
          <p:cNvSpPr/>
          <p:nvPr/>
        </p:nvSpPr>
        <p:spPr>
          <a:xfrm>
            <a:off x="192360" y="4797152"/>
            <a:ext cx="1763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Payments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27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3431704" y="-99392"/>
            <a:ext cx="6923112" cy="1143000"/>
          </a:xfrm>
        </p:spPr>
        <p:txBody>
          <a:bodyPr>
            <a:noAutofit/>
          </a:bodyPr>
          <a:lstStyle/>
          <a:p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Members </a:t>
            </a:r>
            <a:r>
              <a:rPr lang="de-D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Affiliated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000" b="1" dirty="0" err="1"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r>
              <a:rPr lang="de-DE" sz="3000" b="1" dirty="0">
                <a:latin typeface="Arial" panose="020B0604020202020204" pitchFamily="34" charset="0"/>
                <a:cs typeface="Arial" panose="020B0604020202020204" pitchFamily="34" charset="0"/>
              </a:rPr>
              <a:t> 2021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587028"/>
              </p:ext>
            </p:extLst>
          </p:nvPr>
        </p:nvGraphicFramePr>
        <p:xfrm>
          <a:off x="3619503" y="1124744"/>
          <a:ext cx="6364931" cy="4799232"/>
        </p:xfrm>
        <a:graphic>
          <a:graphicData uri="http://schemas.openxmlformats.org/drawingml/2006/table">
            <a:tbl>
              <a:tblPr/>
              <a:tblGrid>
                <a:gridCol w="3264067">
                  <a:extLst>
                    <a:ext uri="{9D8B030D-6E8A-4147-A177-3AD203B41FA5}">
                      <a16:colId xmlns:a16="http://schemas.microsoft.com/office/drawing/2014/main" val="3135983692"/>
                    </a:ext>
                  </a:extLst>
                </a:gridCol>
                <a:gridCol w="1224025">
                  <a:extLst>
                    <a:ext uri="{9D8B030D-6E8A-4147-A177-3AD203B41FA5}">
                      <a16:colId xmlns:a16="http://schemas.microsoft.com/office/drawing/2014/main" val="918814397"/>
                    </a:ext>
                  </a:extLst>
                </a:gridCol>
                <a:gridCol w="1876839">
                  <a:extLst>
                    <a:ext uri="{9D8B030D-6E8A-4147-A177-3AD203B41FA5}">
                      <a16:colId xmlns:a16="http://schemas.microsoft.com/office/drawing/2014/main" val="1104102720"/>
                    </a:ext>
                  </a:extLst>
                </a:gridCol>
              </a:tblGrid>
              <a:tr h="314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Affiliated Society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Annual Amount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419153"/>
                  </a:ext>
                </a:extLst>
              </a:tr>
              <a:tr h="91499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SEMTA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Sociedad Española de Mecánica Teórica y Aplicada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826146"/>
                  </a:ext>
                </a:extLst>
              </a:tr>
              <a:tr h="6282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SSM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Serbian Society of Mechanics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458,00 €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752407"/>
                  </a:ext>
                </a:extLst>
              </a:tr>
              <a:tr h="928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BNCTAM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Belgian National Committee for Theoretic and Applied Mechanics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441695"/>
                  </a:ext>
                </a:extLst>
              </a:tr>
              <a:tr h="6555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NMC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Netherlands Mechanics Committee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484151"/>
                  </a:ext>
                </a:extLst>
              </a:tr>
              <a:tr h="928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APMTAC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Portuguese Association of Theoretical, Applied and Computational Mechanics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95919"/>
                  </a:ext>
                </a:extLst>
              </a:tr>
              <a:tr h="382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1.425,00 €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278606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934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2021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67608" y="274638"/>
            <a:ext cx="8496944" cy="850106"/>
          </a:xfrm>
        </p:spPr>
        <p:txBody>
          <a:bodyPr/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Colloquia</a:t>
            </a:r>
            <a:r>
              <a:rPr lang="de-DE" dirty="0"/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  <a:endParaRPr lang="en-US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24752"/>
              </p:ext>
            </p:extLst>
          </p:nvPr>
        </p:nvGraphicFramePr>
        <p:xfrm>
          <a:off x="2495599" y="1268760"/>
          <a:ext cx="9145016" cy="4618186"/>
        </p:xfrm>
        <a:graphic>
          <a:graphicData uri="http://schemas.openxmlformats.org/drawingml/2006/table">
            <a:tbl>
              <a:tblPr/>
              <a:tblGrid>
                <a:gridCol w="604918">
                  <a:extLst>
                    <a:ext uri="{9D8B030D-6E8A-4147-A177-3AD203B41FA5}">
                      <a16:colId xmlns:a16="http://schemas.microsoft.com/office/drawing/2014/main" val="2924367207"/>
                    </a:ext>
                  </a:extLst>
                </a:gridCol>
                <a:gridCol w="1393152">
                  <a:extLst>
                    <a:ext uri="{9D8B030D-6E8A-4147-A177-3AD203B41FA5}">
                      <a16:colId xmlns:a16="http://schemas.microsoft.com/office/drawing/2014/main" val="3375861161"/>
                    </a:ext>
                  </a:extLst>
                </a:gridCol>
                <a:gridCol w="1152733">
                  <a:extLst>
                    <a:ext uri="{9D8B030D-6E8A-4147-A177-3AD203B41FA5}">
                      <a16:colId xmlns:a16="http://schemas.microsoft.com/office/drawing/2014/main" val="2555937076"/>
                    </a:ext>
                  </a:extLst>
                </a:gridCol>
                <a:gridCol w="801704">
                  <a:extLst>
                    <a:ext uri="{9D8B030D-6E8A-4147-A177-3AD203B41FA5}">
                      <a16:colId xmlns:a16="http://schemas.microsoft.com/office/drawing/2014/main" val="587178921"/>
                    </a:ext>
                  </a:extLst>
                </a:gridCol>
                <a:gridCol w="542501">
                  <a:extLst>
                    <a:ext uri="{9D8B030D-6E8A-4147-A177-3AD203B41FA5}">
                      <a16:colId xmlns:a16="http://schemas.microsoft.com/office/drawing/2014/main" val="873940297"/>
                    </a:ext>
                  </a:extLst>
                </a:gridCol>
                <a:gridCol w="775001">
                  <a:extLst>
                    <a:ext uri="{9D8B030D-6E8A-4147-A177-3AD203B41FA5}">
                      <a16:colId xmlns:a16="http://schemas.microsoft.com/office/drawing/2014/main" val="1145153514"/>
                    </a:ext>
                  </a:extLst>
                </a:gridCol>
                <a:gridCol w="663527">
                  <a:extLst>
                    <a:ext uri="{9D8B030D-6E8A-4147-A177-3AD203B41FA5}">
                      <a16:colId xmlns:a16="http://schemas.microsoft.com/office/drawing/2014/main" val="2337471292"/>
                    </a:ext>
                  </a:extLst>
                </a:gridCol>
                <a:gridCol w="723530">
                  <a:extLst>
                    <a:ext uri="{9D8B030D-6E8A-4147-A177-3AD203B41FA5}">
                      <a16:colId xmlns:a16="http://schemas.microsoft.com/office/drawing/2014/main" val="4184515667"/>
                    </a:ext>
                  </a:extLst>
                </a:gridCol>
                <a:gridCol w="950973">
                  <a:extLst>
                    <a:ext uri="{9D8B030D-6E8A-4147-A177-3AD203B41FA5}">
                      <a16:colId xmlns:a16="http://schemas.microsoft.com/office/drawing/2014/main" val="4063971696"/>
                    </a:ext>
                  </a:extLst>
                </a:gridCol>
                <a:gridCol w="1536977">
                  <a:extLst>
                    <a:ext uri="{9D8B030D-6E8A-4147-A177-3AD203B41FA5}">
                      <a16:colId xmlns:a16="http://schemas.microsoft.com/office/drawing/2014/main" val="2872502952"/>
                    </a:ext>
                  </a:extLst>
                </a:gridCol>
              </a:tblGrid>
              <a:tr h="433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Number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Form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Participants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Payments (New)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Triumph Contract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Standard Support Euromech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Chairperson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126745"/>
                  </a:ext>
                </a:extLst>
              </a:tr>
              <a:tr h="433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609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Granular Patterns in Oscillatory Flows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08-10 Sept. 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Genova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Mazzuoli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30712"/>
                  </a:ext>
                </a:extLst>
              </a:tr>
              <a:tr h="43371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611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Jet Noise Modelling and Control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Aug.-01 Sept.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Poitiers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 Yes 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Jordan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530199"/>
                  </a:ext>
                </a:extLst>
              </a:tr>
              <a:tr h="5995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613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Microstructures and micromechanics in metallic additive manufacturing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07-09 July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Palaiseau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Virtual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</a:t>
                      </a: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de-DE" sz="10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yet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Charkaluk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791730"/>
                  </a:ext>
                </a:extLst>
              </a:tr>
              <a:tr h="68967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614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Machine learning methods for prediction and control of separated turbulent flows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16-18 June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Paris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Hybrid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Mathelin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134855"/>
                  </a:ext>
                </a:extLst>
              </a:tr>
              <a:tr h="5995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Uncertainty quantification in computational mechanics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13-14 Dec.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Luxembourg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Virtual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yet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Beex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324885"/>
                  </a:ext>
                </a:extLst>
              </a:tr>
              <a:tr h="4514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Extreme dissipation and intermittency in turbulence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17-19 May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Delft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Virtual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Elsinga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4011773"/>
                  </a:ext>
                </a:extLst>
              </a:tr>
              <a:tr h="4514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621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Transport and fluxes in dispersed turbulent flows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 June-02 July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Reykjavik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Virtual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Brandt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096544"/>
                  </a:ext>
                </a:extLst>
              </a:tr>
              <a:tr h="4514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626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Mechanics of high-contrast elastic composites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06-08 Sept.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Keele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Virtual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Yes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Prikazchikov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16" marR="7316" marT="73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871551"/>
                  </a:ext>
                </a:extLst>
              </a:tr>
            </a:tbl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49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87688" y="274638"/>
            <a:ext cx="6923112" cy="1143000"/>
          </a:xfrm>
        </p:spPr>
        <p:txBody>
          <a:bodyPr>
            <a:normAutofit/>
          </a:bodyPr>
          <a:lstStyle/>
          <a:p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Topics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87688" y="1600203"/>
            <a:ext cx="6923112" cy="4493095"/>
          </a:xfrm>
        </p:spPr>
        <p:txBody>
          <a:bodyPr>
            <a:normAutofit/>
          </a:bodyPr>
          <a:lstStyle/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Individual Members</a:t>
            </a:r>
          </a:p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Members of Affiliated Societies</a:t>
            </a:r>
          </a:p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Euromech Colloquia 2022 &amp; 2023</a:t>
            </a:r>
          </a:p>
          <a:p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Euromech </a:t>
            </a:r>
            <a:r>
              <a:rPr lang="de-DE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Conferences</a:t>
            </a:r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b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2022 &amp; 2023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Balance Statement 2022</a:t>
            </a:r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3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176105"/>
              </p:ext>
            </p:extLst>
          </p:nvPr>
        </p:nvGraphicFramePr>
        <p:xfrm>
          <a:off x="3719736" y="476672"/>
          <a:ext cx="649106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648200" y="6356353"/>
            <a:ext cx="2895600" cy="365125"/>
          </a:xfrm>
        </p:spPr>
        <p:txBody>
          <a:bodyPr/>
          <a:lstStyle/>
          <a:p>
            <a:r>
              <a:rPr lang="en-US" dirty="0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671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96005" y="197768"/>
            <a:ext cx="6923112" cy="1143000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Individual Members 2023</a:t>
            </a:r>
          </a:p>
        </p:txBody>
      </p:sp>
      <p:sp>
        <p:nvSpPr>
          <p:cNvPr id="4" name="Rechteck 3"/>
          <p:cNvSpPr/>
          <p:nvPr/>
        </p:nvSpPr>
        <p:spPr>
          <a:xfrm>
            <a:off x="1524000" y="4448531"/>
            <a:ext cx="16916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077841247"/>
              </p:ext>
            </p:extLst>
          </p:nvPr>
        </p:nvGraphicFramePr>
        <p:xfrm>
          <a:off x="3071664" y="1340768"/>
          <a:ext cx="7416824" cy="4585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hteck 7"/>
          <p:cNvSpPr/>
          <p:nvPr/>
        </p:nvSpPr>
        <p:spPr>
          <a:xfrm>
            <a:off x="191344" y="4779389"/>
            <a:ext cx="1763688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 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  <a:p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02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279576" y="-99392"/>
            <a:ext cx="9912424" cy="1143000"/>
          </a:xfrm>
        </p:spPr>
        <p:txBody>
          <a:bodyPr>
            <a:noAutofit/>
          </a:bodyPr>
          <a:lstStyle/>
          <a:p>
            <a:r>
              <a:rPr lang="de-DE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Members </a:t>
            </a:r>
            <a:r>
              <a:rPr lang="de-DE" sz="32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DE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32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Affiliated</a:t>
            </a:r>
            <a:r>
              <a:rPr lang="de-DE" sz="32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32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Societies</a:t>
            </a:r>
            <a:endParaRPr lang="de-DE" sz="32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510865"/>
              </p:ext>
            </p:extLst>
          </p:nvPr>
        </p:nvGraphicFramePr>
        <p:xfrm>
          <a:off x="4223792" y="908720"/>
          <a:ext cx="5832648" cy="5040560"/>
        </p:xfrm>
        <a:graphic>
          <a:graphicData uri="http://schemas.openxmlformats.org/drawingml/2006/table">
            <a:tbl>
              <a:tblPr/>
              <a:tblGrid>
                <a:gridCol w="2991103">
                  <a:extLst>
                    <a:ext uri="{9D8B030D-6E8A-4147-A177-3AD203B41FA5}">
                      <a16:colId xmlns:a16="http://schemas.microsoft.com/office/drawing/2014/main" val="3943737517"/>
                    </a:ext>
                  </a:extLst>
                </a:gridCol>
                <a:gridCol w="1121663">
                  <a:extLst>
                    <a:ext uri="{9D8B030D-6E8A-4147-A177-3AD203B41FA5}">
                      <a16:colId xmlns:a16="http://schemas.microsoft.com/office/drawing/2014/main" val="2230607219"/>
                    </a:ext>
                  </a:extLst>
                </a:gridCol>
                <a:gridCol w="1719882">
                  <a:extLst>
                    <a:ext uri="{9D8B030D-6E8A-4147-A177-3AD203B41FA5}">
                      <a16:colId xmlns:a16="http://schemas.microsoft.com/office/drawing/2014/main" val="3607746393"/>
                    </a:ext>
                  </a:extLst>
                </a:gridCol>
              </a:tblGrid>
              <a:tr h="25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Affiliated Society</a:t>
                      </a:r>
                    </a:p>
                  </a:txBody>
                  <a:tcPr marL="78636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Annual Amount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3151086"/>
                  </a:ext>
                </a:extLst>
              </a:tr>
              <a:tr h="7185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AFM-AUM </a:t>
                      </a: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French Mechanical Engineering Association</a:t>
                      </a:r>
                    </a:p>
                  </a:txBody>
                  <a:tcPr marL="78636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929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4.000,00 €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491372"/>
                  </a:ext>
                </a:extLst>
              </a:tr>
              <a:tr h="67066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AIMETA</a:t>
                      </a: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Italian Association of Theoretical and Applied Mechanics</a:t>
                      </a:r>
                    </a:p>
                  </a:txBody>
                  <a:tcPr marL="78636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800,00 €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50728"/>
                  </a:ext>
                </a:extLst>
              </a:tr>
              <a:tr h="5844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CSM-Individual Members</a:t>
                      </a: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 Czech Society for Mechanics</a:t>
                      </a:r>
                    </a:p>
                  </a:txBody>
                  <a:tcPr marL="78636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836784"/>
                  </a:ext>
                </a:extLst>
              </a:tr>
              <a:tr h="498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CSM-Institutional Members</a:t>
                      </a: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 Czech Society for Mechanics</a:t>
                      </a:r>
                    </a:p>
                  </a:txBody>
                  <a:tcPr marL="78636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192,00 €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4973228"/>
                  </a:ext>
                </a:extLst>
              </a:tr>
              <a:tr h="668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GAMM</a:t>
                      </a: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International Association of Applied Mathematics and Mechanics</a:t>
                      </a:r>
                    </a:p>
                  </a:txBody>
                  <a:tcPr marL="78636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3.067,00 €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6355508"/>
                  </a:ext>
                </a:extLst>
              </a:tr>
              <a:tr h="66841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IMA</a:t>
                      </a: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The Institute of Mathematics and its Applications</a:t>
                      </a:r>
                    </a:p>
                  </a:txBody>
                  <a:tcPr marL="78636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1.120,00 €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684930"/>
                  </a:ext>
                </a:extLst>
              </a:tr>
              <a:tr h="5556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MECAMAT</a:t>
                      </a: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4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Materials Mechanics French Group</a:t>
                      </a:r>
                    </a:p>
                  </a:txBody>
                  <a:tcPr marL="78636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1.525,00 €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734838"/>
                  </a:ext>
                </a:extLst>
              </a:tr>
              <a:tr h="4215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1605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10.904,00 €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5373461"/>
                  </a:ext>
                </a:extLst>
              </a:tr>
            </a:tbl>
          </a:graphicData>
        </a:graphic>
      </p:graphicFrame>
      <p:sp>
        <p:nvSpPr>
          <p:cNvPr id="10" name="Rechteck 9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1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2279576" y="-99392"/>
            <a:ext cx="9912424" cy="1143000"/>
          </a:xfrm>
        </p:spPr>
        <p:txBody>
          <a:bodyPr>
            <a:noAutofit/>
          </a:bodyPr>
          <a:lstStyle/>
          <a:p>
            <a:r>
              <a:rPr lang="de-DE" sz="3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Members </a:t>
            </a:r>
            <a:r>
              <a:rPr lang="de-DE" sz="30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</a:t>
            </a:r>
            <a:r>
              <a:rPr lang="de-DE" sz="3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30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Affiliated</a:t>
            </a:r>
            <a:r>
              <a:rPr lang="de-DE" sz="30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de-DE" sz="3000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Societies</a:t>
            </a:r>
            <a:endParaRPr lang="de-DE" sz="3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481655"/>
              </p:ext>
            </p:extLst>
          </p:nvPr>
        </p:nvGraphicFramePr>
        <p:xfrm>
          <a:off x="4053322" y="1078900"/>
          <a:ext cx="6364931" cy="4799232"/>
        </p:xfrm>
        <a:graphic>
          <a:graphicData uri="http://schemas.openxmlformats.org/drawingml/2006/table">
            <a:tbl>
              <a:tblPr/>
              <a:tblGrid>
                <a:gridCol w="3264067">
                  <a:extLst>
                    <a:ext uri="{9D8B030D-6E8A-4147-A177-3AD203B41FA5}">
                      <a16:colId xmlns:a16="http://schemas.microsoft.com/office/drawing/2014/main" val="3135983692"/>
                    </a:ext>
                  </a:extLst>
                </a:gridCol>
                <a:gridCol w="1224025">
                  <a:extLst>
                    <a:ext uri="{9D8B030D-6E8A-4147-A177-3AD203B41FA5}">
                      <a16:colId xmlns:a16="http://schemas.microsoft.com/office/drawing/2014/main" val="918814397"/>
                    </a:ext>
                  </a:extLst>
                </a:gridCol>
                <a:gridCol w="1876839">
                  <a:extLst>
                    <a:ext uri="{9D8B030D-6E8A-4147-A177-3AD203B41FA5}">
                      <a16:colId xmlns:a16="http://schemas.microsoft.com/office/drawing/2014/main" val="1104102720"/>
                    </a:ext>
                  </a:extLst>
                </a:gridCol>
              </a:tblGrid>
              <a:tr h="314104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Affiliated Society</a:t>
                      </a:r>
                    </a:p>
                  </a:txBody>
                  <a:tcPr marL="85725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Members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Annual Amount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8419153"/>
                  </a:ext>
                </a:extLst>
              </a:tr>
              <a:tr h="91499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SEMTA</a:t>
                      </a: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s-E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Sociedad Española de Mecánica Teórica y Aplicada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826146"/>
                  </a:ext>
                </a:extLst>
              </a:tr>
              <a:tr h="6282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SSM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Serbian Society of Mechanics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500,00 €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752407"/>
                  </a:ext>
                </a:extLst>
              </a:tr>
              <a:tr h="928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BNCTAM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Belgian National Committee for Theoretic and Applied Mechanics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250,00 €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441695"/>
                  </a:ext>
                </a:extLst>
              </a:tr>
              <a:tr h="6555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NMC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Netherlands Mechanics Committee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250,00 €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484151"/>
                  </a:ext>
                </a:extLst>
              </a:tr>
              <a:tr h="92865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APMTAC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/>
                      </a:r>
                      <a:b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</a:b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Portuguese Association of Theoretical, Applied and Computational Mechanics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300,00 €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4995919"/>
                  </a:ext>
                </a:extLst>
              </a:tr>
              <a:tr h="3823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183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Unicode MS" panose="020B0604020202020204" pitchFamily="34" charset="-128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1.800,00 €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278606"/>
                  </a:ext>
                </a:extLst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7507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793658"/>
              </p:ext>
            </p:extLst>
          </p:nvPr>
        </p:nvGraphicFramePr>
        <p:xfrm>
          <a:off x="3359699" y="1196752"/>
          <a:ext cx="68407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Diagram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9487063"/>
              </p:ext>
            </p:extLst>
          </p:nvPr>
        </p:nvGraphicFramePr>
        <p:xfrm>
          <a:off x="2423592" y="260648"/>
          <a:ext cx="9361040" cy="6192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hteck 10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7" name="Fußzeilenplatzhalter 3"/>
          <p:cNvSpPr txBox="1">
            <a:spLocks/>
          </p:cNvSpPr>
          <p:nvPr/>
        </p:nvSpPr>
        <p:spPr>
          <a:xfrm>
            <a:off x="5301444" y="62758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96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55640" y="147353"/>
            <a:ext cx="8496944" cy="850106"/>
          </a:xfrm>
        </p:spPr>
        <p:txBody>
          <a:bodyPr/>
          <a:lstStyle/>
          <a:p>
            <a:r>
              <a:rPr lang="de-DE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Colloquia</a:t>
            </a:r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2022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066745"/>
              </p:ext>
            </p:extLst>
          </p:nvPr>
        </p:nvGraphicFramePr>
        <p:xfrm>
          <a:off x="2495600" y="1196754"/>
          <a:ext cx="9217024" cy="4680518"/>
        </p:xfrm>
        <a:graphic>
          <a:graphicData uri="http://schemas.openxmlformats.org/drawingml/2006/table">
            <a:tbl>
              <a:tblPr/>
              <a:tblGrid>
                <a:gridCol w="624885">
                  <a:extLst>
                    <a:ext uri="{9D8B030D-6E8A-4147-A177-3AD203B41FA5}">
                      <a16:colId xmlns:a16="http://schemas.microsoft.com/office/drawing/2014/main" val="1714012835"/>
                    </a:ext>
                  </a:extLst>
                </a:gridCol>
                <a:gridCol w="3046304">
                  <a:extLst>
                    <a:ext uri="{9D8B030D-6E8A-4147-A177-3AD203B41FA5}">
                      <a16:colId xmlns:a16="http://schemas.microsoft.com/office/drawing/2014/main" val="658977197"/>
                    </a:ext>
                  </a:extLst>
                </a:gridCol>
                <a:gridCol w="1192163">
                  <a:extLst>
                    <a:ext uri="{9D8B030D-6E8A-4147-A177-3AD203B41FA5}">
                      <a16:colId xmlns:a16="http://schemas.microsoft.com/office/drawing/2014/main" val="2194380797"/>
                    </a:ext>
                  </a:extLst>
                </a:gridCol>
                <a:gridCol w="976965">
                  <a:extLst>
                    <a:ext uri="{9D8B030D-6E8A-4147-A177-3AD203B41FA5}">
                      <a16:colId xmlns:a16="http://schemas.microsoft.com/office/drawing/2014/main" val="2252116067"/>
                    </a:ext>
                  </a:extLst>
                </a:gridCol>
                <a:gridCol w="1248045">
                  <a:extLst>
                    <a:ext uri="{9D8B030D-6E8A-4147-A177-3AD203B41FA5}">
                      <a16:colId xmlns:a16="http://schemas.microsoft.com/office/drawing/2014/main" val="1827886471"/>
                    </a:ext>
                  </a:extLst>
                </a:gridCol>
                <a:gridCol w="1269448">
                  <a:extLst>
                    <a:ext uri="{9D8B030D-6E8A-4147-A177-3AD203B41FA5}">
                      <a16:colId xmlns:a16="http://schemas.microsoft.com/office/drawing/2014/main" val="442150924"/>
                    </a:ext>
                  </a:extLst>
                </a:gridCol>
                <a:gridCol w="859214">
                  <a:extLst>
                    <a:ext uri="{9D8B030D-6E8A-4147-A177-3AD203B41FA5}">
                      <a16:colId xmlns:a16="http://schemas.microsoft.com/office/drawing/2014/main" val="4022837494"/>
                    </a:ext>
                  </a:extLst>
                </a:gridCol>
              </a:tblGrid>
              <a:tr h="3903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marL="7132" marR="7132" marT="7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7132" marR="7132" marT="7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7132" marR="7132" marT="7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7132" marR="7132" marT="7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Triumph Contract</a:t>
                      </a:r>
                    </a:p>
                  </a:txBody>
                  <a:tcPr marL="7132" marR="7132" marT="7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Standard Support</a:t>
                      </a:r>
                    </a:p>
                  </a:txBody>
                  <a:tcPr marL="7132" marR="7132" marT="7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Chairperson</a:t>
                      </a:r>
                      <a:endParaRPr lang="en-US" sz="105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817955"/>
                  </a:ext>
                </a:extLst>
              </a:tr>
              <a:tr h="48364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610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Emerging topics in acoustic and mechanical metamaterials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25-27 April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Castellón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Plana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yet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Torrent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016305"/>
                  </a:ext>
                </a:extLst>
              </a:tr>
              <a:tr h="43531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612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Separation control in high-speed flows – mechanisms, methods, and application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28-31 March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Aachen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1.000,00€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Schreyer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98797"/>
                  </a:ext>
                </a:extLst>
              </a:tr>
              <a:tr h="4538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615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Biomechanics of the brain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26-30 Sept.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Leiden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1.000,00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€ + ?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Lorthois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122374"/>
                  </a:ext>
                </a:extLst>
              </a:tr>
              <a:tr h="482166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616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Unification of microsystems and metamaterials for new generation engineering solutions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10–12 Oct.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Milan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2.000,00€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Zega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2977179"/>
                  </a:ext>
                </a:extLst>
              </a:tr>
              <a:tr h="42547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617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Multiscale mechanics,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multiphysics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modeling and simulations for energy storage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29-31 Aug.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Garda Lake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- 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Salvadori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016706"/>
                  </a:ext>
                </a:extLst>
              </a:tr>
              <a:tr h="4538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619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Oberbeck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Boussinesq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hypothesis and beyond in stratified turbulence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04-08 July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Vienna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2.500,00€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Zonta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765045"/>
                  </a:ext>
                </a:extLst>
              </a:tr>
              <a:tr h="45381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623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Architected materials: Recent developments and scientific challenges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02-06 May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Nancy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1.000,00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€ + ? 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Ganghoffer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25311"/>
                  </a:ext>
                </a:extLst>
              </a:tr>
              <a:tr h="356592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624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Mechanics of soft active polymers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24-26 Aug.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Southampton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1.000,00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€ + ?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Yurchenko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7029711"/>
                  </a:ext>
                </a:extLst>
              </a:tr>
              <a:tr h="37818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625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Advances in LES of Turbulent Multiphase Flows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22-24 June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Udine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Yes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- 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Marchioli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833207"/>
                  </a:ext>
                </a:extLst>
              </a:tr>
              <a:tr h="3673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627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Current challenges in soft tissue mechanics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06-08 April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Frankfurt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Not yet</a:t>
                      </a: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Blase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7132" marR="7132" marT="713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623497"/>
                  </a:ext>
                </a:extLst>
              </a:tr>
            </a:tbl>
          </a:graphicData>
        </a:graphic>
      </p:graphicFrame>
      <p:sp>
        <p:nvSpPr>
          <p:cNvPr id="8" name="Rechteck 7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59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7</a:t>
            </a:fld>
            <a:endParaRPr lang="de-DE"/>
          </a:p>
        </p:txBody>
      </p:sp>
      <p:sp>
        <p:nvSpPr>
          <p:cNvPr id="11" name="Titel 2"/>
          <p:cNvSpPr txBox="1">
            <a:spLocks/>
          </p:cNvSpPr>
          <p:nvPr/>
        </p:nvSpPr>
        <p:spPr>
          <a:xfrm>
            <a:off x="2855640" y="147353"/>
            <a:ext cx="8496944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i="0" u="none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Colloquia</a:t>
            </a:r>
            <a:r>
              <a:rPr lang="de-DE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2023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674057"/>
              </p:ext>
            </p:extLst>
          </p:nvPr>
        </p:nvGraphicFramePr>
        <p:xfrm>
          <a:off x="2567606" y="997459"/>
          <a:ext cx="9014794" cy="4810515"/>
        </p:xfrm>
        <a:graphic>
          <a:graphicData uri="http://schemas.openxmlformats.org/drawingml/2006/table">
            <a:tbl>
              <a:tblPr/>
              <a:tblGrid>
                <a:gridCol w="792088">
                  <a:extLst>
                    <a:ext uri="{9D8B030D-6E8A-4147-A177-3AD203B41FA5}">
                      <a16:colId xmlns:a16="http://schemas.microsoft.com/office/drawing/2014/main" val="370148336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9921414"/>
                    </a:ext>
                  </a:extLst>
                </a:gridCol>
                <a:gridCol w="1521967">
                  <a:extLst>
                    <a:ext uri="{9D8B030D-6E8A-4147-A177-3AD203B41FA5}">
                      <a16:colId xmlns:a16="http://schemas.microsoft.com/office/drawing/2014/main" val="1364743595"/>
                    </a:ext>
                  </a:extLst>
                </a:gridCol>
                <a:gridCol w="1084756">
                  <a:extLst>
                    <a:ext uri="{9D8B030D-6E8A-4147-A177-3AD203B41FA5}">
                      <a16:colId xmlns:a16="http://schemas.microsoft.com/office/drawing/2014/main" val="146821730"/>
                    </a:ext>
                  </a:extLst>
                </a:gridCol>
                <a:gridCol w="1347004">
                  <a:extLst>
                    <a:ext uri="{9D8B030D-6E8A-4147-A177-3AD203B41FA5}">
                      <a16:colId xmlns:a16="http://schemas.microsoft.com/office/drawing/2014/main" val="2061637726"/>
                    </a:ext>
                  </a:extLst>
                </a:gridCol>
                <a:gridCol w="956611">
                  <a:extLst>
                    <a:ext uri="{9D8B030D-6E8A-4147-A177-3AD203B41FA5}">
                      <a16:colId xmlns:a16="http://schemas.microsoft.com/office/drawing/2014/main" val="1330032413"/>
                    </a:ext>
                  </a:extLst>
                </a:gridCol>
              </a:tblGrid>
              <a:tr h="308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Number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Title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Location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Standard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Support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Chairperson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03615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Dynamics of gravity currents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28 - 30 June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Grenoble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Negretti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4248577"/>
                  </a:ext>
                </a:extLst>
              </a:tr>
              <a:tr h="4111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Flows of particulate suspensions: inertia, shape and roughness matter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26 - 30 June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Nice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Climent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272784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Complex particles in turbulent flow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17 - 19 April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Nice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Vincenzi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459168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Data-driven fluid mechanics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22 -25 May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Italy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Magri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7570545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Nonlinear Elasticity: Modelling of multi-physics and applications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18 - 20 September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Edinburgh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Fu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662065"/>
                  </a:ext>
                </a:extLst>
              </a:tr>
              <a:tr h="4111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Control of skin friction and convective heat transfer in wall-bounded flows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09 - 11 October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Madrid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Discetti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015881"/>
                  </a:ext>
                </a:extLst>
              </a:tr>
              <a:tr h="48240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Data-driven modeling of porous, composite and polycrystalline microstructures for predicting their mechanical and transport properties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20 - 22 September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Ulm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Neumann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417095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Multi-physics of fibrous networks and fibre-composite materials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19 - 21 June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Eindhoven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Bosco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8647949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Finite fracture mechanics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03 - 05 May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Lyon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Leguillon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087511"/>
                  </a:ext>
                </a:extLst>
              </a:tr>
              <a:tr h="41119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636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Modulation of physico-chemical processes by elastic strain engineering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22 - 24 May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Besancon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Amiot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855253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638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Cellular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Mechanobiology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and Morphogenesis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21 - 24 August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Sirmione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Salvadori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558356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640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Gradient mechanics across materials, processes and scales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23 - 26 August 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Chalkidiki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Aifantis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756904"/>
                  </a:ext>
                </a:extLst>
              </a:tr>
              <a:tr h="3087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641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Non-smooth Dynamical Systems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11 -13 December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Dublin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Rounak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866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3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87688" y="0"/>
            <a:ext cx="7776864" cy="1143000"/>
          </a:xfrm>
        </p:spPr>
        <p:txBody>
          <a:bodyPr/>
          <a:lstStyle/>
          <a:p>
            <a:r>
              <a:rPr lang="de-DE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Conferences</a:t>
            </a:r>
            <a:r>
              <a:rPr lang="de-DE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2022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92360" y="4797152"/>
            <a:ext cx="176368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Members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Members Affiliated Societies</a:t>
            </a: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Euromech Colloquia</a:t>
            </a:r>
          </a:p>
          <a:p>
            <a:r>
              <a:rPr lang="de-DE" sz="1050" b="1" dirty="0">
                <a:latin typeface="Arial" panose="020B0604020202020204" pitchFamily="34" charset="0"/>
                <a:cs typeface="Arial" panose="020B0604020202020204" pitchFamily="34" charset="0"/>
              </a:rPr>
              <a:t>Euromech </a:t>
            </a:r>
            <a:r>
              <a:rPr lang="de-DE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Conferences</a:t>
            </a:r>
            <a:endParaRPr lang="en-US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Balance Statement 2022</a:t>
            </a:r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301444" y="6275863"/>
            <a:ext cx="2895600" cy="365125"/>
          </a:xfrm>
        </p:spPr>
        <p:txBody>
          <a:bodyPr/>
          <a:lstStyle/>
          <a:p>
            <a:r>
              <a:rPr lang="en-US"/>
              <a:t>Euromech Officers' Meeting                                                    January 31, 2023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B2827-6B13-41C5-A3CE-FC5D6DE4983F}" type="slidenum">
              <a:rPr lang="de-DE" smtClean="0"/>
              <a:t>8</a:t>
            </a:fld>
            <a:endParaRPr lang="de-DE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875385"/>
              </p:ext>
            </p:extLst>
          </p:nvPr>
        </p:nvGraphicFramePr>
        <p:xfrm>
          <a:off x="2511401" y="1340768"/>
          <a:ext cx="9345238" cy="4374197"/>
        </p:xfrm>
        <a:graphic>
          <a:graphicData uri="http://schemas.openxmlformats.org/drawingml/2006/table">
            <a:tbl>
              <a:tblPr/>
              <a:tblGrid>
                <a:gridCol w="1136327">
                  <a:extLst>
                    <a:ext uri="{9D8B030D-6E8A-4147-A177-3AD203B41FA5}">
                      <a16:colId xmlns:a16="http://schemas.microsoft.com/office/drawing/2014/main" val="273601886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860502080"/>
                    </a:ext>
                  </a:extLst>
                </a:gridCol>
                <a:gridCol w="988201">
                  <a:extLst>
                    <a:ext uri="{9D8B030D-6E8A-4147-A177-3AD203B41FA5}">
                      <a16:colId xmlns:a16="http://schemas.microsoft.com/office/drawing/2014/main" val="1768918771"/>
                    </a:ext>
                  </a:extLst>
                </a:gridCol>
                <a:gridCol w="884007">
                  <a:extLst>
                    <a:ext uri="{9D8B030D-6E8A-4147-A177-3AD203B41FA5}">
                      <a16:colId xmlns:a16="http://schemas.microsoft.com/office/drawing/2014/main" val="3390969408"/>
                    </a:ext>
                  </a:extLst>
                </a:gridCol>
                <a:gridCol w="1291540">
                  <a:extLst>
                    <a:ext uri="{9D8B030D-6E8A-4147-A177-3AD203B41FA5}">
                      <a16:colId xmlns:a16="http://schemas.microsoft.com/office/drawing/2014/main" val="2537188846"/>
                    </a:ext>
                  </a:extLst>
                </a:gridCol>
                <a:gridCol w="1948820">
                  <a:extLst>
                    <a:ext uri="{9D8B030D-6E8A-4147-A177-3AD203B41FA5}">
                      <a16:colId xmlns:a16="http://schemas.microsoft.com/office/drawing/2014/main" val="2792595843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val="3645982098"/>
                    </a:ext>
                  </a:extLst>
                </a:gridCol>
              </a:tblGrid>
              <a:tr h="44090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Conference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Title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Payment received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Standard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Support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Chairperson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2401057"/>
                  </a:ext>
                </a:extLst>
              </a:tr>
              <a:tr h="110182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EMMC18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18th European Mechanics of Materials Conference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04 - 06 April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Oxford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18.652,00 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€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Jerusalem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943"/>
                  </a:ext>
                </a:extLst>
              </a:tr>
              <a:tr h="9438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ESMC11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11th European Solid Mechanics Conference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04 - 08 July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Galway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33.420,00 €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McHugh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57952"/>
                  </a:ext>
                </a:extLst>
              </a:tr>
              <a:tr h="9438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ENOC10-2022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10th European Nonlinear Oscillations Conference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17 - 22 July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Lyon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10.980,00 €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1.500,00 €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Lamarque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4299346"/>
                  </a:ext>
                </a:extLst>
              </a:tr>
              <a:tr h="94382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EFMC14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14th European Fluid Mechanics Conference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13 - 16 Sept.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Athens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25.890,00 €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 yet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Tsamopoulos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764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4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103&quot;&gt;&lt;object type=&quot;3&quot; unique_id=&quot;10104&quot;&gt;&lt;property id=&quot;20148&quot; value=&quot;5&quot;/&gt;&lt;property id=&quot;20300&quot; value=&quot;Folie 1 - &amp;quot;European Mechanics Society &amp;quot;&quot;/&gt;&lt;property id=&quot;20307&quot; value=&quot;256&quot;/&gt;&lt;/object&gt;&lt;object type=&quot;3&quot; unique_id=&quot;10105&quot;&gt;&lt;property id=&quot;20148&quot; value=&quot;5&quot;/&gt;&lt;property id=&quot;20300&quot; value=&quot;Folie 2 - &amp;quot;Topics&amp;quot;&quot;/&gt;&lt;property id=&quot;20307&quot; value=&quot;257&quot;/&gt;&lt;/object&gt;&lt;object type=&quot;3&quot; unique_id=&quot;10117&quot;&gt;&lt;property id=&quot;20148&quot; value=&quot;5&quot;/&gt;&lt;property id=&quot;20300&quot; value=&quot;Folie 15&quot;/&gt;&lt;property id=&quot;20307&quot; value=&quot;270&quot;/&gt;&lt;/object&gt;&lt;object type=&quot;3&quot; unique_id=&quot;10246&quot;&gt;&lt;property id=&quot;20148&quot; value=&quot;5&quot;/&gt;&lt;property id=&quot;20300&quot; value=&quot;Folie 3 - &amp;quot;Individual Members 2023&amp;quot;&quot;/&gt;&lt;property id=&quot;20307&quot; value=&quot;273&quot;/&gt;&lt;/object&gt;&lt;object type=&quot;3&quot; unique_id=&quot;10292&quot;&gt;&lt;property id=&quot;20148&quot; value=&quot;5&quot;/&gt;&lt;property id=&quot;20300&quot; value=&quot;Folie 6&quot;/&gt;&lt;property id=&quot;20307&quot; value=&quot;277&quot;/&gt;&lt;/object&gt;&lt;object type=&quot;3&quot; unique_id=&quot;10425&quot;&gt;&lt;property id=&quot;20148&quot; value=&quot;5&quot;/&gt;&lt;property id=&quot;20300&quot; value=&quot;Folie 4 - &amp;quot;Members of Affiliated Societies&amp;quot;&quot;/&gt;&lt;property id=&quot;20307&quot; value=&quot;282&quot;/&gt;&lt;/object&gt;&lt;object type=&quot;3&quot; unique_id=&quot;10426&quot;&gt;&lt;property id=&quot;20148&quot; value=&quot;5&quot;/&gt;&lt;property id=&quot;20300&quot; value=&quot;Folie 18 - &amp;quot;Members of Affiliated Societies 2021&amp;quot;&quot;/&gt;&lt;property id=&quot;20307&quot; value=&quot;283&quot;/&gt;&lt;/object&gt;&lt;object type=&quot;3&quot; unique_id=&quot;10428&quot;&gt;&lt;property id=&quot;20148&quot; value=&quot;5&quot;/&gt;&lt;property id=&quot;20300&quot; value=&quot;Folie 5 - &amp;quot;Members of Affiliated Societies&amp;quot;&quot;/&gt;&lt;property id=&quot;20307&quot; value=&quot;285&quot;/&gt;&lt;/object&gt;&lt;object type=&quot;3&quot; unique_id=&quot;10501&quot;&gt;&lt;property id=&quot;20148&quot; value=&quot;5&quot;/&gt;&lt;property id=&quot;20300&quot; value=&quot;Folie 16 - &amp;quot;Payments 2021&amp;quot;&quot;/&gt;&lt;property id=&quot;20307&quot; value=&quot;288&quot;/&gt;&lt;/object&gt;&lt;object type=&quot;3&quot; unique_id=&quot;10584&quot;&gt;&lt;property id=&quot;20148&quot; value=&quot;5&quot;/&gt;&lt;property id=&quot;20300&quot; value=&quot;Folie 13&quot;/&gt;&lt;property id=&quot;20307&quot; value=&quot;290&quot;/&gt;&lt;/object&gt;&lt;object type=&quot;3&quot; unique_id=&quot;10734&quot;&gt;&lt;property id=&quot;20148&quot; value=&quot;5&quot;/&gt;&lt;property id=&quot;20300&quot; value=&quot;Folie 14&quot;/&gt;&lt;property id=&quot;20307&quot; value=&quot;291&quot;/&gt;&lt;/object&gt;&lt;object type=&quot;3&quot; unique_id=&quot;12527&quot;&gt;&lt;property id=&quot;20148&quot; value=&quot;5&quot;/&gt;&lt;property id=&quot;20300&quot; value=&quot;Folie 20&quot;/&gt;&lt;property id=&quot;20307&quot; value=&quot;295&quot;/&gt;&lt;/object&gt;&lt;object type=&quot;3&quot; unique_id=&quot;12759&quot;&gt;&lt;property id=&quot;20148&quot; value=&quot;5&quot;/&gt;&lt;property id=&quot;20300&quot; value=&quot;Folie 17 - &amp;quot;Payments 2022&amp;quot;&quot;/&gt;&lt;property id=&quot;20307&quot; value=&quot;298&quot;/&gt;&lt;/object&gt;&lt;object type=&quot;3&quot; unique_id=&quot;12760&quot;&gt;&lt;property id=&quot;20148&quot; value=&quot;5&quot;/&gt;&lt;property id=&quot;20300&quot; value=&quot;Folie 9 - &amp;quot;Conferences 2022&amp;quot;&quot;/&gt;&lt;property id=&quot;20307&quot; value=&quot;299&quot;/&gt;&lt;/object&gt;&lt;object type=&quot;3&quot; unique_id=&quot;12913&quot;&gt;&lt;property id=&quot;20148&quot; value=&quot;5&quot;/&gt;&lt;property id=&quot;20300&quot; value=&quot;Folie 19 - &amp;quot;Colloquia 2021&amp;quot;&quot;/&gt;&lt;property id=&quot;20307&quot; value=&quot;300&quot;/&gt;&lt;/object&gt;&lt;object type=&quot;3&quot; unique_id=&quot;12914&quot;&gt;&lt;property id=&quot;20148&quot; value=&quot;5&quot;/&gt;&lt;property id=&quot;20300&quot; value=&quot;Folie 7 - &amp;quot;Colloquia 2022&amp;quot;&quot;/&gt;&lt;property id=&quot;20307&quot; value=&quot;301&quot;/&gt;&lt;/object&gt;&lt;object type=&quot;3&quot; unique_id=&quot;13312&quot;&gt;&lt;property id=&quot;20148&quot; value=&quot;5&quot;/&gt;&lt;property id=&quot;20300&quot; value=&quot;Folie 8&quot;/&gt;&lt;property id=&quot;20307&quot; value=&quot;302&quot;/&gt;&lt;/object&gt;&lt;object type=&quot;3&quot; unique_id=&quot;13313&quot;&gt;&lt;property id=&quot;20148&quot; value=&quot;5&quot;/&gt;&lt;property id=&quot;20300&quot; value=&quot;Folie 11&quot;/&gt;&lt;property id=&quot;20307&quot; value=&quot;303&quot;/&gt;&lt;/object&gt;&lt;object type=&quot;3&quot; unique_id=&quot;13314&quot;&gt;&lt;property id=&quot;20148&quot; value=&quot;5&quot;/&gt;&lt;property id=&quot;20300&quot; value=&quot;Folie 12&quot;/&gt;&lt;property id=&quot;20307&quot; value=&quot;304&quot;/&gt;&lt;/object&gt;&lt;object type=&quot;3&quot; unique_id=&quot;13589&quot;&gt;&lt;property id=&quot;20148&quot; value=&quot;5&quot;/&gt;&lt;property id=&quot;20300&quot; value=&quot;Folie 10 - &amp;quot;Conferences 2023&amp;quot;&quot;/&gt;&lt;property id=&quot;20307&quot; value=&quot;305&quot;/&gt;&lt;/object&gt;&lt;/object&gt;&lt;object type=&quot;8&quot; unique_id=&quot;1013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1177</Words>
  <Application>Microsoft Office PowerPoint</Application>
  <PresentationFormat>Widescreen</PresentationFormat>
  <Paragraphs>526</Paragraphs>
  <Slides>20</Slides>
  <Notes>7</Notes>
  <HiddenSlides>5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Arial</vt:lpstr>
      <vt:lpstr>Arial Unicode MS</vt:lpstr>
      <vt:lpstr>Calibri</vt:lpstr>
      <vt:lpstr>Larissa</vt:lpstr>
      <vt:lpstr>European Mechanics Society </vt:lpstr>
      <vt:lpstr>Topics</vt:lpstr>
      <vt:lpstr>Individual Members 2023</vt:lpstr>
      <vt:lpstr>Members of Affiliated Societies</vt:lpstr>
      <vt:lpstr>Members of Affiliated Societies</vt:lpstr>
      <vt:lpstr>Presentazione standard di PowerPoint</vt:lpstr>
      <vt:lpstr>Colloquia 2022</vt:lpstr>
      <vt:lpstr>Presentazione standard di PowerPoint</vt:lpstr>
      <vt:lpstr>Conferences 2022</vt:lpstr>
      <vt:lpstr>Conferences 2023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Payments 2021</vt:lpstr>
      <vt:lpstr>Payments 2022</vt:lpstr>
      <vt:lpstr>Members of Affiliated Societies 2021</vt:lpstr>
      <vt:lpstr>Colloquia 2021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Mechanics Society</dc:title>
  <dc:creator>Sarah</dc:creator>
  <cp:lastModifiedBy>-</cp:lastModifiedBy>
  <cp:revision>426</cp:revision>
  <cp:lastPrinted>2020-01-21T08:01:28Z</cp:lastPrinted>
  <dcterms:created xsi:type="dcterms:W3CDTF">2016-01-22T08:12:50Z</dcterms:created>
  <dcterms:modified xsi:type="dcterms:W3CDTF">2023-04-05T18:12:53Z</dcterms:modified>
</cp:coreProperties>
</file>